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57"/>
  </p:notesMasterIdLst>
  <p:handoutMasterIdLst>
    <p:handoutMasterId r:id="rId58"/>
  </p:handoutMasterIdLst>
  <p:sldIdLst>
    <p:sldId id="256" r:id="rId2"/>
    <p:sldId id="288" r:id="rId3"/>
    <p:sldId id="298" r:id="rId4"/>
    <p:sldId id="306" r:id="rId5"/>
    <p:sldId id="308" r:id="rId6"/>
    <p:sldId id="305" r:id="rId7"/>
    <p:sldId id="307" r:id="rId8"/>
    <p:sldId id="310" r:id="rId9"/>
    <p:sldId id="309" r:id="rId10"/>
    <p:sldId id="311" r:id="rId11"/>
    <p:sldId id="299" r:id="rId12"/>
    <p:sldId id="312" r:id="rId13"/>
    <p:sldId id="300" r:id="rId14"/>
    <p:sldId id="316" r:id="rId15"/>
    <p:sldId id="313" r:id="rId16"/>
    <p:sldId id="314" r:id="rId17"/>
    <p:sldId id="323" r:id="rId18"/>
    <p:sldId id="315" r:id="rId19"/>
    <p:sldId id="322" r:id="rId20"/>
    <p:sldId id="325" r:id="rId21"/>
    <p:sldId id="317" r:id="rId22"/>
    <p:sldId id="324" r:id="rId23"/>
    <p:sldId id="328" r:id="rId24"/>
    <p:sldId id="326" r:id="rId25"/>
    <p:sldId id="327" r:id="rId26"/>
    <p:sldId id="319" r:id="rId27"/>
    <p:sldId id="320" r:id="rId28"/>
    <p:sldId id="321" r:id="rId29"/>
    <p:sldId id="301" r:id="rId30"/>
    <p:sldId id="329" r:id="rId31"/>
    <p:sldId id="330" r:id="rId32"/>
    <p:sldId id="331" r:id="rId33"/>
    <p:sldId id="332" r:id="rId34"/>
    <p:sldId id="333" r:id="rId35"/>
    <p:sldId id="302" r:id="rId36"/>
    <p:sldId id="334" r:id="rId37"/>
    <p:sldId id="335" r:id="rId38"/>
    <p:sldId id="336" r:id="rId39"/>
    <p:sldId id="337" r:id="rId40"/>
    <p:sldId id="339" r:id="rId41"/>
    <p:sldId id="303" r:id="rId42"/>
    <p:sldId id="340" r:id="rId43"/>
    <p:sldId id="341" r:id="rId44"/>
    <p:sldId id="342" r:id="rId45"/>
    <p:sldId id="343" r:id="rId46"/>
    <p:sldId id="345" r:id="rId47"/>
    <p:sldId id="346" r:id="rId48"/>
    <p:sldId id="347" r:id="rId49"/>
    <p:sldId id="344" r:id="rId50"/>
    <p:sldId id="348" r:id="rId51"/>
    <p:sldId id="349" r:id="rId52"/>
    <p:sldId id="350" r:id="rId53"/>
    <p:sldId id="351" r:id="rId54"/>
    <p:sldId id="352" r:id="rId55"/>
    <p:sldId id="353" r:id="rId56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 autoAdjust="0"/>
    <p:restoredTop sz="94699" autoAdjust="0"/>
  </p:normalViewPr>
  <p:slideViewPr>
    <p:cSldViewPr>
      <p:cViewPr>
        <p:scale>
          <a:sx n="70" d="100"/>
          <a:sy n="70" d="100"/>
        </p:scale>
        <p:origin x="438" y="31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6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3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083989"/>
            <a:ext cx="6517482" cy="209101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238501"/>
            <a:ext cx="6517482" cy="11429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11/16/2020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74478"/>
            <a:ext cx="7773324" cy="67634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581884"/>
            <a:ext cx="7366899" cy="267844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57273"/>
            <a:ext cx="7773339" cy="56872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2856038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504018"/>
            <a:ext cx="7773339" cy="1321983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9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727157"/>
            <a:ext cx="6977064" cy="2274929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008360"/>
            <a:ext cx="6564224" cy="495657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643998"/>
            <a:ext cx="7773339" cy="1184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739883"/>
            <a:ext cx="546888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2600013"/>
            <a:ext cx="553641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33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782269"/>
            <a:ext cx="7773339" cy="2093196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885279"/>
            <a:ext cx="7773339" cy="950537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13375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972578"/>
            <a:ext cx="2474232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452797"/>
            <a:ext cx="2474232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1972578"/>
            <a:ext cx="246864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452797"/>
            <a:ext cx="2477513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972578"/>
            <a:ext cx="24786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452797"/>
            <a:ext cx="2478696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2" y="508977"/>
            <a:ext cx="7773339" cy="13366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3504017"/>
            <a:ext cx="2472307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1972578"/>
            <a:ext cx="2472307" cy="1270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3984235"/>
            <a:ext cx="2472307" cy="841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0" y="3504017"/>
            <a:ext cx="247637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972578"/>
            <a:ext cx="2477514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984235"/>
            <a:ext cx="2477514" cy="841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3504017"/>
            <a:ext cx="247551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972578"/>
            <a:ext cx="2478696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984233"/>
            <a:ext cx="2478790" cy="84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1972579"/>
            <a:ext cx="7773339" cy="285342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395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08002"/>
            <a:ext cx="1914995" cy="4317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508002"/>
            <a:ext cx="5744043" cy="4317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79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877094"/>
            <a:ext cx="8569325" cy="4441031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4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777287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2" y="560318"/>
            <a:ext cx="8654999" cy="511854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9826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045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2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717373"/>
            <a:ext cx="4248472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248000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117307"/>
            <a:ext cx="4248472" cy="53340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248000" cy="53340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127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117307"/>
            <a:ext cx="1800200" cy="4200467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1962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90470"/>
            <a:ext cx="7763814" cy="2280683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047882"/>
            <a:ext cx="7763814" cy="1140153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382952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972578"/>
            <a:ext cx="382905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3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975848"/>
            <a:ext cx="3655106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542511"/>
            <a:ext cx="3829520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1975848"/>
            <a:ext cx="3661353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2542511"/>
            <a:ext cx="3829051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931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508000"/>
            <a:ext cx="2951766" cy="1686043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508001"/>
            <a:ext cx="4650122" cy="43179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194043"/>
            <a:ext cx="2951767" cy="263195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6915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37187"/>
            <a:ext cx="8417413" cy="7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837462"/>
            <a:ext cx="8417414" cy="450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5373543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11/16/2020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7" y="5373543"/>
            <a:ext cx="500466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2" y="5373543"/>
            <a:ext cx="57316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1" r:id="rId18"/>
    <p:sldLayoutId id="2147483962" r:id="rId19"/>
    <p:sldLayoutId id="2147483963" r:id="rId20"/>
    <p:sldLayoutId id="2147483969" r:id="rId21"/>
    <p:sldLayoutId id="2147483964" r:id="rId22"/>
    <p:sldLayoutId id="2147483965" r:id="rId23"/>
    <p:sldLayoutId id="2147483966" r:id="rId24"/>
    <p:sldLayoutId id="2147483967" r:id="rId25"/>
    <p:sldLayoutId id="2147483968" r:id="rId26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b="1" dirty="0"/>
              <a:t>CHAPTER </a:t>
            </a:r>
            <a:r>
              <a:rPr lang="en-US" altLang="ko-KR" b="1" dirty="0" smtClean="0"/>
              <a:t>05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9" y="496956"/>
            <a:ext cx="4308745" cy="51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 채널 분리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69502"/>
            <a:ext cx="5652025" cy="46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" y="3145532"/>
            <a:ext cx="2602281" cy="21183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11" y="3164073"/>
            <a:ext cx="2602281" cy="2118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81" y="3148932"/>
            <a:ext cx="2602281" cy="2118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" y="948540"/>
            <a:ext cx="2602281" cy="2118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030" y="1057300"/>
            <a:ext cx="6161551" cy="937472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416311" y="1849388"/>
            <a:ext cx="894226" cy="228111"/>
          </a:xfrm>
          <a:prstGeom prst="wedgeRoundRectCallout">
            <a:avLst>
              <a:gd name="adj1" fmla="val -32553"/>
              <a:gd name="adj2" fmla="val -15628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latin typeface="+mj-ea"/>
                <a:ea typeface="+mj-ea"/>
              </a:rPr>
              <a:t>bgr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ko-KR" altLang="en-US" sz="1050" dirty="0" err="1">
                <a:latin typeface="+mj-ea"/>
                <a:ea typeface="+mj-ea"/>
              </a:rPr>
              <a:t>자료형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406571" y="1849388"/>
            <a:ext cx="1916855" cy="228111"/>
          </a:xfrm>
          <a:prstGeom prst="wedgeRoundRectCallout">
            <a:avLst>
              <a:gd name="adj1" fmla="val 4322"/>
              <a:gd name="adj2" fmla="val -13528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latin typeface="+mj-ea"/>
                <a:ea typeface="+mj-ea"/>
              </a:rPr>
              <a:t>b</a:t>
            </a:r>
            <a:r>
              <a:rPr lang="en-US" altLang="ko-KR" sz="1050" dirty="0" err="1">
                <a:latin typeface="+mj-ea"/>
                <a:ea typeface="+mj-ea"/>
              </a:rPr>
              <a:t>gr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r>
              <a:rPr lang="ko-KR" altLang="en-US" sz="1050" dirty="0">
                <a:latin typeface="+mj-ea"/>
                <a:ea typeface="+mj-ea"/>
              </a:rPr>
              <a:t>원소</a:t>
            </a:r>
            <a:r>
              <a:rPr lang="en-US" altLang="ko-KR" sz="1050" dirty="0">
                <a:latin typeface="+mj-ea"/>
                <a:ea typeface="+mj-ea"/>
              </a:rPr>
              <a:t>(</a:t>
            </a:r>
            <a:r>
              <a:rPr lang="ko-KR" altLang="en-US" sz="1050" dirty="0" err="1">
                <a:latin typeface="+mj-ea"/>
                <a:ea typeface="+mj-ea"/>
              </a:rPr>
              <a:t>단일채널</a:t>
            </a:r>
            <a:r>
              <a:rPr lang="en-US" altLang="ko-KR" sz="1050" dirty="0">
                <a:latin typeface="+mj-ea"/>
                <a:ea typeface="+mj-ea"/>
              </a:rPr>
              <a:t>)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ko-KR" altLang="en-US" sz="1050" dirty="0" err="1">
                <a:latin typeface="+mj-ea"/>
                <a:ea typeface="+mj-ea"/>
              </a:rPr>
              <a:t>자료형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365909" y="1849388"/>
            <a:ext cx="1742595" cy="228111"/>
          </a:xfrm>
          <a:prstGeom prst="wedgeRoundRectCallout">
            <a:avLst>
              <a:gd name="adj1" fmla="val 1256"/>
              <a:gd name="adj2" fmla="val -14301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+mj-ea"/>
                <a:ea typeface="+mj-ea"/>
              </a:rPr>
              <a:t>단일채널의</a:t>
            </a:r>
            <a:r>
              <a:rPr lang="ko-KR" altLang="en-US" sz="1050" dirty="0">
                <a:latin typeface="+mj-ea"/>
                <a:ea typeface="+mj-ea"/>
              </a:rPr>
              <a:t> 원소 </a:t>
            </a:r>
            <a:r>
              <a:rPr lang="ko-KR" altLang="en-US" sz="1050" dirty="0" err="1">
                <a:latin typeface="+mj-ea"/>
                <a:ea typeface="+mj-ea"/>
              </a:rPr>
              <a:t>자료형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61505" y="5390106"/>
            <a:ext cx="1190215" cy="228111"/>
          </a:xfrm>
          <a:prstGeom prst="wedgeRoundRectCallout">
            <a:avLst>
              <a:gd name="adj1" fmla="val -27309"/>
              <a:gd name="adj2" fmla="val -28990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+mj-ea"/>
                <a:ea typeface="+mj-ea"/>
              </a:rPr>
              <a:t>파란색 </a:t>
            </a:r>
            <a:r>
              <a:rPr lang="en-US" altLang="ko-KR" sz="1050" dirty="0" smtClean="0">
                <a:latin typeface="+mj-ea"/>
                <a:ea typeface="+mj-ea"/>
              </a:rPr>
              <a:t>- </a:t>
            </a:r>
            <a:r>
              <a:rPr lang="ko-KR" altLang="en-US" sz="1050" dirty="0" err="1" smtClean="0">
                <a:latin typeface="+mj-ea"/>
                <a:ea typeface="+mj-ea"/>
              </a:rPr>
              <a:t>밝은색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295572" y="5362646"/>
            <a:ext cx="1190215" cy="228111"/>
          </a:xfrm>
          <a:prstGeom prst="wedgeRoundRectCallout">
            <a:avLst>
              <a:gd name="adj1" fmla="val 46563"/>
              <a:gd name="adj2" fmla="val -22823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+mj-ea"/>
                <a:ea typeface="+mj-ea"/>
              </a:rPr>
              <a:t>녹색 </a:t>
            </a:r>
            <a:r>
              <a:rPr lang="en-US" altLang="ko-KR" sz="1050" dirty="0" smtClean="0">
                <a:latin typeface="+mj-ea"/>
                <a:ea typeface="+mj-ea"/>
              </a:rPr>
              <a:t>- </a:t>
            </a:r>
            <a:r>
              <a:rPr lang="ko-KR" altLang="en-US" sz="1050" dirty="0" err="1" smtClean="0">
                <a:latin typeface="+mj-ea"/>
                <a:ea typeface="+mj-ea"/>
              </a:rPr>
              <a:t>밝은색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364088" y="5362646"/>
            <a:ext cx="1190215" cy="228111"/>
          </a:xfrm>
          <a:prstGeom prst="wedgeRoundRectCallout">
            <a:avLst>
              <a:gd name="adj1" fmla="val 6180"/>
              <a:gd name="adj2" fmla="val -38754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+mj-ea"/>
                <a:ea typeface="+mj-ea"/>
              </a:rPr>
              <a:t>붉은색 </a:t>
            </a:r>
            <a:r>
              <a:rPr lang="en-US" altLang="ko-KR" sz="1050" dirty="0" smtClean="0">
                <a:latin typeface="+mj-ea"/>
                <a:ea typeface="+mj-ea"/>
              </a:rPr>
              <a:t>- </a:t>
            </a:r>
            <a:r>
              <a:rPr lang="ko-KR" altLang="en-US" sz="1050" dirty="0" err="1" smtClean="0">
                <a:latin typeface="+mj-ea"/>
                <a:ea typeface="+mj-ea"/>
              </a:rPr>
              <a:t>밝은색</a:t>
            </a:r>
            <a:endParaRPr lang="ko-KR" altLang="en-US" sz="10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80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5.3 </a:t>
            </a:r>
            <a:r>
              <a:rPr lang="ko-KR" altLang="en-US" dirty="0"/>
              <a:t>산술 연산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원소간</a:t>
            </a:r>
            <a:r>
              <a:rPr lang="en-US" altLang="ko-KR" dirty="0"/>
              <a:t>(per-element, element-wise)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9308"/>
            <a:ext cx="5353050" cy="3276600"/>
          </a:xfrm>
          <a:prstGeom prst="roundRect">
            <a:avLst>
              <a:gd name="adj" fmla="val 80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37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409228"/>
            <a:ext cx="5746487" cy="5334810"/>
            <a:chOff x="1095375" y="1401845"/>
            <a:chExt cx="6953250" cy="85917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3689"/>
            <a:stretch/>
          </p:blipFill>
          <p:spPr>
            <a:xfrm>
              <a:off x="1095375" y="1401845"/>
              <a:ext cx="6953250" cy="302728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375" y="4297661"/>
              <a:ext cx="6877050" cy="569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1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12" y="601604"/>
            <a:ext cx="5659896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6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5.3.1 </a:t>
            </a:r>
            <a:r>
              <a:rPr lang="ko-KR" altLang="en-US" dirty="0"/>
              <a:t>사칙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3284"/>
            <a:ext cx="3951695" cy="46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제곱근 관련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7" y="491433"/>
            <a:ext cx="3714988" cy="52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제곱근 관련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3135"/>
          <a:stretch/>
        </p:blipFill>
        <p:spPr>
          <a:xfrm>
            <a:off x="239368" y="409227"/>
            <a:ext cx="5060823" cy="4199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66321"/>
          <a:stretch/>
        </p:blipFill>
        <p:spPr>
          <a:xfrm>
            <a:off x="4139952" y="3453844"/>
            <a:ext cx="5060823" cy="21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제곱근 관련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7300"/>
            <a:ext cx="6686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  <a:p>
            <a:r>
              <a:rPr lang="en-US" altLang="ko-KR" dirty="0"/>
              <a:t>5.3 </a:t>
            </a:r>
            <a:r>
              <a:rPr lang="ko-KR" altLang="en-US" dirty="0"/>
              <a:t>산술 연산 함수</a:t>
            </a:r>
          </a:p>
          <a:p>
            <a:r>
              <a:rPr lang="en-US" altLang="ko-KR" dirty="0"/>
              <a:t>5.4 </a:t>
            </a:r>
            <a:r>
              <a:rPr lang="ko-KR" altLang="en-US" dirty="0"/>
              <a:t>원소의 절댓값 연산</a:t>
            </a:r>
          </a:p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제곱근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54472" y="625252"/>
            <a:ext cx="5649776" cy="4454587"/>
            <a:chOff x="1162050" y="2095500"/>
            <a:chExt cx="6836229" cy="53900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050" y="2095500"/>
              <a:ext cx="6819900" cy="15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379" y="3561251"/>
              <a:ext cx="6819900" cy="392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3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, </a:t>
            </a:r>
            <a:r>
              <a:rPr lang="ko-KR" altLang="en-US" dirty="0"/>
              <a:t>제곱근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7300"/>
            <a:ext cx="6659746" cy="27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55576" y="716325"/>
            <a:ext cx="6251864" cy="4949487"/>
            <a:chOff x="829254" y="1076048"/>
            <a:chExt cx="6251864" cy="49494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980" y="1076048"/>
              <a:ext cx="6208568" cy="401781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254" y="5021080"/>
              <a:ext cx="6251864" cy="1004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1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8" y="620076"/>
            <a:ext cx="6251864" cy="486640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275856" y="2209428"/>
            <a:ext cx="812933" cy="228111"/>
          </a:xfrm>
          <a:prstGeom prst="wedgeRoundRectCallout">
            <a:avLst>
              <a:gd name="adj1" fmla="val -17459"/>
              <a:gd name="adj2" fmla="val 16234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+mj-ea"/>
                <a:ea typeface="+mj-ea"/>
              </a:rPr>
              <a:t>내부 채움</a:t>
            </a:r>
            <a:endParaRPr lang="ko-KR" altLang="en-US" sz="10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36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5292"/>
            <a:ext cx="1977734" cy="2172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289548"/>
            <a:ext cx="1977734" cy="2172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289548"/>
            <a:ext cx="1977734" cy="2172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985292"/>
            <a:ext cx="1977734" cy="21729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3289548"/>
            <a:ext cx="1977734" cy="21729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519" y="3289548"/>
            <a:ext cx="1977734" cy="217290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64393" y="553244"/>
            <a:ext cx="812933" cy="228111"/>
            <a:chOff x="54130" y="2909749"/>
            <a:chExt cx="812933" cy="228111"/>
          </a:xfrm>
        </p:grpSpPr>
        <p:sp>
          <p:nvSpPr>
            <p:cNvPr id="10" name="모서리가 둥근 사각형 설명선 9"/>
            <p:cNvSpPr/>
            <p:nvPr/>
          </p:nvSpPr>
          <p:spPr>
            <a:xfrm>
              <a:off x="54130" y="2909749"/>
              <a:ext cx="812933" cy="228111"/>
            </a:xfrm>
            <a:prstGeom prst="wedgeRoundRectCallout">
              <a:avLst>
                <a:gd name="adj1" fmla="val -93644"/>
                <a:gd name="adj2" fmla="val 28568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smtClean="0">
                  <a:latin typeface="+mj-ea"/>
                  <a:ea typeface="+mj-ea"/>
                </a:rPr>
                <a:t>입력 영상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sp>
          <p:nvSpPr>
            <p:cNvPr id="11" name="모서리가 둥근 사각형 설명선 10"/>
            <p:cNvSpPr/>
            <p:nvPr/>
          </p:nvSpPr>
          <p:spPr>
            <a:xfrm>
              <a:off x="54130" y="2909749"/>
              <a:ext cx="812933" cy="228111"/>
            </a:xfrm>
            <a:prstGeom prst="wedgeRoundRectCallout">
              <a:avLst>
                <a:gd name="adj1" fmla="val 60657"/>
                <a:gd name="adj2" fmla="val 326800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latin typeface="+mj-ea"/>
                  <a:ea typeface="+mj-ea"/>
                </a:rPr>
                <a:t>입력 영상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9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ko-KR" altLang="en-US" dirty="0"/>
              <a:t>비트</a:t>
            </a:r>
            <a:r>
              <a:rPr lang="en-US" altLang="ko-KR" dirty="0"/>
              <a:t>) </a:t>
            </a:r>
            <a:r>
              <a:rPr lang="ko-KR" altLang="en-US" dirty="0"/>
              <a:t>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-36512" y="387723"/>
            <a:ext cx="6015289" cy="5365140"/>
            <a:chOff x="899592" y="525468"/>
            <a:chExt cx="6817314" cy="73998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525468"/>
              <a:ext cx="6810375" cy="23050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056" y="2715154"/>
              <a:ext cx="6800850" cy="521017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414441" y="625252"/>
            <a:ext cx="2396950" cy="1846621"/>
            <a:chOff x="6414441" y="1777380"/>
            <a:chExt cx="2396950" cy="18466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DF327-E803-4F8D-BE08-03C71BE5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441" y="2083369"/>
              <a:ext cx="1143047" cy="154063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6404A59-EF68-4A74-A0BA-91C54D7BF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8344" y="2083369"/>
              <a:ext cx="1143047" cy="15406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76256" y="1777380"/>
              <a:ext cx="1447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전경</a:t>
              </a:r>
              <a:r>
                <a:rPr lang="en-US" altLang="ko-KR" sz="1200" dirty="0" smtClean="0"/>
                <a:t>&amp; </a:t>
              </a:r>
              <a:r>
                <a:rPr lang="ko-KR" altLang="en-US" sz="1200" dirty="0" smtClean="0"/>
                <a:t>배경 마스크</a:t>
              </a:r>
              <a:endParaRPr lang="ko-KR" altLang="en-US" sz="1200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774" y="2608164"/>
            <a:ext cx="4644422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5292"/>
            <a:ext cx="1507382" cy="2032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28" y="985292"/>
            <a:ext cx="1507382" cy="2032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344" y="985292"/>
            <a:ext cx="1507382" cy="20321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073524"/>
            <a:ext cx="3846430" cy="25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 </a:t>
            </a:r>
            <a:r>
              <a:rPr lang="ko-KR" altLang="en-US" dirty="0"/>
              <a:t>원소의 절댓값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1560" y="985292"/>
            <a:ext cx="6225886" cy="3338936"/>
            <a:chOff x="1147762" y="2019300"/>
            <a:chExt cx="6848475" cy="36728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762" y="2019300"/>
              <a:ext cx="6848475" cy="16764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289" y="3577580"/>
              <a:ext cx="6810375" cy="211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 </a:t>
            </a:r>
            <a:r>
              <a:rPr lang="ko-KR" altLang="en-US" dirty="0"/>
              <a:t>원소의 절댓값 연산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5252"/>
            <a:ext cx="5652025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 </a:t>
            </a:r>
            <a:r>
              <a:rPr lang="ko-KR" altLang="en-US" dirty="0"/>
              <a:t>원소의 절댓값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2" y="913284"/>
            <a:ext cx="5010150" cy="36290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908017" y="530003"/>
            <a:ext cx="4200487" cy="5068611"/>
            <a:chOff x="4908017" y="530003"/>
            <a:chExt cx="4200487" cy="50686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8017" y="3919189"/>
              <a:ext cx="2062514" cy="1679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990" y="3897890"/>
              <a:ext cx="2062514" cy="16794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8017" y="2220425"/>
              <a:ext cx="2062514" cy="16794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5990" y="530003"/>
              <a:ext cx="2062514" cy="16794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8017" y="541000"/>
              <a:ext cx="2062514" cy="1679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0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파이썬에서는</a:t>
            </a:r>
            <a:r>
              <a:rPr lang="ko-KR" altLang="en-US" dirty="0" smtClean="0"/>
              <a:t> </a:t>
            </a:r>
            <a:r>
              <a:rPr lang="ko-KR" altLang="en-US" dirty="0"/>
              <a:t>배열을 처리하기 위한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 err="1"/>
              <a:t>열거형</a:t>
            </a:r>
            <a:r>
              <a:rPr lang="en-US" altLang="ko-KR" dirty="0"/>
              <a:t>(sequence) </a:t>
            </a:r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사전</a:t>
            </a:r>
            <a:r>
              <a:rPr lang="en-US" altLang="ko-KR" dirty="0"/>
              <a:t>(dictionary) </a:t>
            </a:r>
          </a:p>
          <a:p>
            <a:r>
              <a:rPr lang="ko-KR" altLang="en-US" dirty="0"/>
              <a:t>명칭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데이터 </a:t>
            </a:r>
            <a:r>
              <a:rPr lang="en-US" altLang="ko-KR" dirty="0"/>
              <a:t>-</a:t>
            </a:r>
            <a:r>
              <a:rPr lang="ko-KR" altLang="en-US" dirty="0"/>
              <a:t>  벡터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데이터 </a:t>
            </a:r>
            <a:r>
              <a:rPr lang="en-US" altLang="ko-KR" dirty="0"/>
              <a:t>–</a:t>
            </a:r>
            <a:r>
              <a:rPr lang="ko-KR" altLang="en-US" dirty="0"/>
              <a:t> 행렬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차원과 </a:t>
            </a:r>
            <a:r>
              <a:rPr lang="en-US" altLang="ko-KR" dirty="0"/>
              <a:t>2</a:t>
            </a:r>
            <a:r>
              <a:rPr lang="ko-KR" altLang="en-US" dirty="0"/>
              <a:t>차원 데이터 통칭해서 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최솟값과 최댓값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13284"/>
            <a:ext cx="67722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최솟값과 최댓값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70008" y="553244"/>
            <a:ext cx="5762232" cy="4847456"/>
            <a:chOff x="1445015" y="562841"/>
            <a:chExt cx="6338455" cy="53322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9056" y="562841"/>
              <a:ext cx="6225886" cy="45893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015" y="5089748"/>
              <a:ext cx="6338455" cy="805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7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최솟값과 최댓값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78" y="841276"/>
            <a:ext cx="6347114" cy="4139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3009" y="1666823"/>
            <a:ext cx="371998" cy="2769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8000" rIns="108000" rtlCol="0">
            <a:spAutoFit/>
          </a:bodyPr>
          <a:lstStyle/>
          <a:p>
            <a:pPr algn="ctr"/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꺾인 연결선 7"/>
          <p:cNvCxnSpPr>
            <a:stCxn id="7" idx="2"/>
          </p:cNvCxnSpPr>
          <p:nvPr/>
        </p:nvCxnSpPr>
        <p:spPr>
          <a:xfrm rot="5400000">
            <a:off x="3626029" y="1937952"/>
            <a:ext cx="947111" cy="958851"/>
          </a:xfrm>
          <a:prstGeom prst="bentConnector2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triangle" w="sm" len="lg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132376" y="2674929"/>
            <a:ext cx="975950" cy="432000"/>
          </a:xfrm>
          <a:prstGeom prst="roundRect">
            <a:avLst>
              <a:gd name="adj" fmla="val 142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tIns="90000" rIns="36000" bIns="90000" rtlCol="0" anchor="ctr"/>
          <a:lstStyle/>
          <a:p>
            <a:pPr algn="ctr" fontAlgn="base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작은 값 유지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84391" y="166682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3936" y="2253919"/>
            <a:ext cx="8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[m2] </a:t>
            </a:r>
            <a:r>
              <a:rPr lang="ko-KR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행렬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44430" y="1485144"/>
            <a:ext cx="1692000" cy="72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50,  50,  50,  50,  50</a:t>
            </a:r>
          </a:p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50,  50,  50,  50,  50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50,  50,  50,  50,  50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꺾인 연결선 12"/>
          <p:cNvCxnSpPr>
            <a:stCxn id="12" idx="2"/>
          </p:cNvCxnSpPr>
          <p:nvPr/>
        </p:nvCxnSpPr>
        <p:spPr>
          <a:xfrm rot="5400000">
            <a:off x="4687654" y="1804284"/>
            <a:ext cx="1801916" cy="2603636"/>
          </a:xfrm>
          <a:prstGeom prst="bentConnector2">
            <a:avLst/>
          </a:prstGeom>
          <a:ln w="19050">
            <a:headEnd type="none" w="med" len="med"/>
            <a:tailEnd type="triangle" w="sm" len="lg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6449568" y="3742400"/>
            <a:ext cx="873399" cy="432000"/>
          </a:xfrm>
          <a:prstGeom prst="roundRect">
            <a:avLst>
              <a:gd name="adj" fmla="val 1422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36000" tIns="90000" rIns="36000" bIns="90000" rtlCol="0" anchor="ctr"/>
          <a:lstStyle/>
          <a:p>
            <a:pPr algn="ctr" fontAlgn="base"/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보다 </a:t>
            </a:r>
            <a:endParaRPr lang="en-US" altLang="ko-KR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큰 값 유지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74117" y="2738327"/>
            <a:ext cx="973801" cy="432000"/>
          </a:xfrm>
          <a:prstGeom prst="wedgeRoundRectCallout">
            <a:avLst>
              <a:gd name="adj1" fmla="val -17594"/>
              <a:gd name="adj2" fmla="val -4581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tIns="90000" rIns="36000" bIns="90000" rtlCol="0" anchor="ctr"/>
          <a:lstStyle/>
          <a:p>
            <a:pPr algn="ctr"/>
            <a:r>
              <a:rPr lang="ko-KR" altLang="en-US" sz="1200" dirty="0"/>
              <a:t>최소값 좌표 </a:t>
            </a:r>
            <a:endParaRPr lang="en-US" altLang="ko-KR" sz="1200" dirty="0"/>
          </a:p>
          <a:p>
            <a:pPr algn="ctr"/>
            <a:r>
              <a:rPr lang="en-US" altLang="ko-KR" sz="1200" dirty="0"/>
              <a:t>(1, 2)</a:t>
            </a:r>
            <a:endParaRPr lang="ko-KR" altLang="en-US" sz="12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3011" y="4522755"/>
            <a:ext cx="983540" cy="432000"/>
          </a:xfrm>
          <a:prstGeom prst="wedgeRoundRectCallout">
            <a:avLst>
              <a:gd name="adj1" fmla="val 1993"/>
              <a:gd name="adj2" fmla="val 511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90000" rIns="36000" bIns="90000" rtlCol="0" anchor="ctr"/>
          <a:lstStyle/>
          <a:p>
            <a:pPr algn="ctr"/>
            <a:r>
              <a:rPr lang="ko-KR" altLang="en-US" sz="1200" dirty="0"/>
              <a:t>최대값 좌표</a:t>
            </a:r>
            <a:endParaRPr lang="en-US" altLang="ko-KR" sz="1200" dirty="0"/>
          </a:p>
          <a:p>
            <a:pPr algn="ctr"/>
            <a:r>
              <a:rPr lang="en-US" altLang="ko-KR" sz="1200" dirty="0"/>
              <a:t>(1,0)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00859" y="1658806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꺾인 연결선 17"/>
          <p:cNvCxnSpPr>
            <a:stCxn id="25" idx="1"/>
            <a:endCxn id="15" idx="0"/>
          </p:cNvCxnSpPr>
          <p:nvPr/>
        </p:nvCxnSpPr>
        <p:spPr>
          <a:xfrm rot="10800000" flipV="1">
            <a:off x="1161018" y="2040951"/>
            <a:ext cx="1354784" cy="697376"/>
          </a:xfrm>
          <a:prstGeom prst="bentConnector2">
            <a:avLst/>
          </a:prstGeom>
          <a:ln w="19050">
            <a:headEnd type="none" w="med" len="med"/>
            <a:tailEnd type="triangle" w="sm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4" idx="1"/>
            <a:endCxn id="16" idx="0"/>
          </p:cNvCxnSpPr>
          <p:nvPr/>
        </p:nvCxnSpPr>
        <p:spPr>
          <a:xfrm rot="10800000" flipV="1">
            <a:off x="574781" y="1622551"/>
            <a:ext cx="1819548" cy="2900204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sm" len="lg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95958" y="3827058"/>
            <a:ext cx="180000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/>
          <p:nvPr/>
        </p:nvCxnSpPr>
        <p:spPr>
          <a:xfrm rot="16200000" flipH="1">
            <a:off x="791886" y="3539442"/>
            <a:ext cx="1388432" cy="650201"/>
          </a:xfrm>
          <a:prstGeom prst="bentConnector2">
            <a:avLst/>
          </a:prstGeom>
          <a:ln w="19050">
            <a:headEnd type="none" w="med" len="med"/>
            <a:tailEnd type="triangle" w="med" len="lg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3"/>
          </p:cNvCxnSpPr>
          <p:nvPr/>
        </p:nvCxnSpPr>
        <p:spPr>
          <a:xfrm flipV="1">
            <a:off x="1066551" y="4738742"/>
            <a:ext cx="729407" cy="1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lg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528039" y="4522755"/>
            <a:ext cx="90000" cy="720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394329" y="1510772"/>
            <a:ext cx="427156" cy="223557"/>
          </a:xfrm>
          <a:prstGeom prst="roundRect">
            <a:avLst>
              <a:gd name="adj" fmla="val 44886"/>
            </a:avLst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15802" y="1917994"/>
            <a:ext cx="320929" cy="245913"/>
          </a:xfrm>
          <a:prstGeom prst="roundRect">
            <a:avLst>
              <a:gd name="adj" fmla="val 44886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>
            <a:off x="4077121" y="3713752"/>
            <a:ext cx="216024" cy="6046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/>
          <p:cNvSpPr/>
          <p:nvPr/>
        </p:nvSpPr>
        <p:spPr>
          <a:xfrm>
            <a:off x="3471192" y="2587024"/>
            <a:ext cx="216024" cy="604662"/>
          </a:xfrm>
          <a:prstGeom prst="righ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7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최솟값과 최댓값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13284"/>
            <a:ext cx="6286500" cy="41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원소의 최솟값과 최댓값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3284"/>
            <a:ext cx="5133613" cy="974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993404"/>
            <a:ext cx="3285148" cy="2704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93405"/>
            <a:ext cx="3285148" cy="27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625252"/>
            <a:ext cx="5754359" cy="5052567"/>
            <a:chOff x="827584" y="560318"/>
            <a:chExt cx="6962775" cy="61136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560318"/>
              <a:ext cx="6858000" cy="4162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78334"/>
            <a:stretch/>
          </p:blipFill>
          <p:spPr>
            <a:xfrm>
              <a:off x="827584" y="4657701"/>
              <a:ext cx="6962775" cy="2016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8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892"/>
          <a:stretch/>
        </p:blipFill>
        <p:spPr>
          <a:xfrm>
            <a:off x="634282" y="425002"/>
            <a:ext cx="5377878" cy="52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reduce() </a:t>
            </a:r>
            <a:r>
              <a:rPr lang="ko-KR" altLang="en-US" dirty="0" smtClean="0"/>
              <a:t>함수 감축 방향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1486958"/>
            <a:ext cx="2674448" cy="1301406"/>
          </a:xfrm>
          <a:prstGeom prst="roundRect">
            <a:avLst>
              <a:gd name="adj" fmla="val 7490"/>
            </a:avLst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13153"/>
              </p:ext>
            </p:extLst>
          </p:nvPr>
        </p:nvGraphicFramePr>
        <p:xfrm>
          <a:off x="777494" y="1446103"/>
          <a:ext cx="2620344" cy="133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모서리가 둥근 사각형 설명선 5"/>
          <p:cNvSpPr/>
          <p:nvPr/>
        </p:nvSpPr>
        <p:spPr>
          <a:xfrm>
            <a:off x="875080" y="985292"/>
            <a:ext cx="2412000" cy="360000"/>
          </a:xfrm>
          <a:prstGeom prst="wedgeRoundRectCallout">
            <a:avLst>
              <a:gd name="adj1" fmla="val -3112"/>
              <a:gd name="adj2" fmla="val 4048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dim=0 </a:t>
            </a:r>
            <a:r>
              <a:rPr lang="en-US" altLang="ko-KR" sz="1200" dirty="0"/>
              <a:t>: </a:t>
            </a:r>
            <a:r>
              <a:rPr lang="ko-KR" altLang="en-US" sz="1200" dirty="0"/>
              <a:t>한</a:t>
            </a:r>
            <a:r>
              <a:rPr lang="en-US" altLang="ko-KR" sz="1200" dirty="0"/>
              <a:t> </a:t>
            </a:r>
            <a:r>
              <a:rPr lang="ko-KR" altLang="en-US" sz="1200" dirty="0"/>
              <a:t>행으로 감축</a:t>
            </a:r>
            <a:endParaRPr lang="en-US" altLang="ko-KR" sz="1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2240"/>
              </p:ext>
            </p:extLst>
          </p:nvPr>
        </p:nvGraphicFramePr>
        <p:xfrm>
          <a:off x="776416" y="3275106"/>
          <a:ext cx="2620344" cy="446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941711"/>
              </p:ext>
            </p:extLst>
          </p:nvPr>
        </p:nvGraphicFramePr>
        <p:xfrm>
          <a:off x="4304808" y="1446103"/>
          <a:ext cx="2620344" cy="133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모서리가 둥근 사각형 설명선 8"/>
          <p:cNvSpPr/>
          <p:nvPr/>
        </p:nvSpPr>
        <p:spPr>
          <a:xfrm>
            <a:off x="4441144" y="985292"/>
            <a:ext cx="2412000" cy="360000"/>
          </a:xfrm>
          <a:prstGeom prst="wedgeRoundRectCallout">
            <a:avLst>
              <a:gd name="adj1" fmla="val -3112"/>
              <a:gd name="adj2" fmla="val 4048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dim=1 </a:t>
            </a:r>
            <a:r>
              <a:rPr lang="en-US" altLang="ko-KR" sz="1200" dirty="0"/>
              <a:t>: </a:t>
            </a:r>
            <a:r>
              <a:rPr lang="ko-KR" altLang="en-US" sz="1200" dirty="0"/>
              <a:t>한 열로 감축</a:t>
            </a:r>
            <a:endParaRPr lang="en-US" altLang="ko-KR" sz="12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4647"/>
              </p:ext>
            </p:extLst>
          </p:nvPr>
        </p:nvGraphicFramePr>
        <p:xfrm>
          <a:off x="7359075" y="1435695"/>
          <a:ext cx="516216" cy="1339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8.4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4417953" y="1463369"/>
            <a:ext cx="2455629" cy="1327564"/>
          </a:xfrm>
          <a:prstGeom prst="roundRect">
            <a:avLst>
              <a:gd name="adj" fmla="val 7490"/>
            </a:avLst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0004" y="3309851"/>
            <a:ext cx="2431316" cy="376971"/>
          </a:xfrm>
          <a:prstGeom prst="roundRect">
            <a:avLst>
              <a:gd name="adj" fmla="val 7490"/>
            </a:avLst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54741" y="1522132"/>
            <a:ext cx="481023" cy="1213848"/>
          </a:xfrm>
          <a:prstGeom prst="roundRect">
            <a:avLst>
              <a:gd name="adj" fmla="val 7490"/>
            </a:avLst>
          </a:prstGeom>
          <a:noFill/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28748" y="3280531"/>
            <a:ext cx="1440145" cy="435600"/>
          </a:xfrm>
          <a:prstGeom prst="roundRect">
            <a:avLst>
              <a:gd name="adj" fmla="val 142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rtype = 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cv2.REDUCE_SUM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296744" y="3498331"/>
            <a:ext cx="432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897116" y="3217500"/>
            <a:ext cx="1440145" cy="435600"/>
          </a:xfrm>
          <a:prstGeom prst="roundRect">
            <a:avLst>
              <a:gd name="adj" fmla="val 1422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rtype = </a:t>
            </a:r>
          </a:p>
          <a:p>
            <a:pPr algn="ctr"/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cv2.REDUCE_AVG</a:t>
            </a:r>
          </a:p>
        </p:txBody>
      </p:sp>
      <p:cxnSp>
        <p:nvCxnSpPr>
          <p:cNvPr id="17" name="직선 화살표 연결선 16"/>
          <p:cNvCxnSpPr>
            <a:cxnSpLocks/>
            <a:stCxn id="16" idx="0"/>
            <a:endCxn id="13" idx="2"/>
          </p:cNvCxnSpPr>
          <p:nvPr/>
        </p:nvCxnSpPr>
        <p:spPr>
          <a:xfrm flipH="1" flipV="1">
            <a:off x="7595248" y="2735980"/>
            <a:ext cx="21936" cy="48152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8" name="줄무늬가 있는 오른쪽 화살표 17"/>
          <p:cNvSpPr/>
          <p:nvPr/>
        </p:nvSpPr>
        <p:spPr>
          <a:xfrm rot="5400000">
            <a:off x="1977651" y="2375903"/>
            <a:ext cx="261805" cy="1279898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줄무늬가 있는 오른쪽 화살표 18"/>
          <p:cNvSpPr/>
          <p:nvPr/>
        </p:nvSpPr>
        <p:spPr>
          <a:xfrm>
            <a:off x="6969109" y="1777344"/>
            <a:ext cx="316785" cy="597081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7260"/>
            <a:ext cx="6234545" cy="4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5.5 </a:t>
            </a:r>
            <a:r>
              <a:rPr lang="ko-KR" altLang="en-US" dirty="0"/>
              <a:t>통계 관련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60318"/>
            <a:ext cx="68580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배열 처리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7800"/>
            <a:ext cx="6286500" cy="38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5.5 </a:t>
            </a:r>
            <a:r>
              <a:rPr lang="ko-KR" altLang="en-US" smtClean="0"/>
              <a:t>통계 관련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70553"/>
            <a:ext cx="6124339" cy="227497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54275"/>
            <a:ext cx="2973077" cy="245884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171" y="3145532"/>
            <a:ext cx="2973077" cy="24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39669" y="841276"/>
            <a:ext cx="6260523" cy="3694864"/>
            <a:chOff x="1098200" y="769268"/>
            <a:chExt cx="6886575" cy="4064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098" y="769268"/>
              <a:ext cx="6829425" cy="356235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200" y="4243068"/>
              <a:ext cx="6886575" cy="590550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182050"/>
            <a:ext cx="3597459" cy="10548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236" y="2497460"/>
            <a:ext cx="3263260" cy="123087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079" y="3964877"/>
            <a:ext cx="3270417" cy="9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8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5292"/>
            <a:ext cx="6761963" cy="40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cv2.sortIdx() </a:t>
            </a:r>
            <a:r>
              <a:rPr lang="ko-KR" altLang="en-US" dirty="0" smtClean="0"/>
              <a:t>함수 설명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7300"/>
            <a:ext cx="6105525" cy="3343275"/>
          </a:xfrm>
          <a:prstGeom prst="roundRect">
            <a:avLst>
              <a:gd name="adj" fmla="val 482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82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7" y="697260"/>
            <a:ext cx="6165273" cy="3186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37" y="2622059"/>
            <a:ext cx="3643151" cy="30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1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7" y="419307"/>
            <a:ext cx="5485799" cy="53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7300"/>
            <a:ext cx="4387920" cy="30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5.5 </a:t>
            </a:r>
            <a:r>
              <a:rPr lang="ko-KR" altLang="en-US"/>
              <a:t>통계 관련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reduce() </a:t>
            </a:r>
            <a:r>
              <a:rPr lang="ko-KR" altLang="en-US" dirty="0" smtClean="0"/>
              <a:t>함수 예제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869032"/>
            <a:ext cx="6848475" cy="407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47" y="3873214"/>
            <a:ext cx="4387920" cy="18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" y="517414"/>
            <a:ext cx="5683513" cy="52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782166"/>
            <a:ext cx="6762750" cy="4019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18" y="2476044"/>
            <a:ext cx="3619786" cy="5849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18" y="3098567"/>
            <a:ext cx="3323082" cy="5510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18" y="3683108"/>
            <a:ext cx="2187131" cy="5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76111"/>
            <a:ext cx="6217227" cy="4251614"/>
          </a:xfrm>
          <a:prstGeom prst="rect">
            <a:avLst/>
          </a:prstGeom>
        </p:spPr>
      </p:pic>
      <p:sp>
        <p:nvSpPr>
          <p:cNvPr id="3" name="모서리가 둥근 사각형 설명선 2"/>
          <p:cNvSpPr/>
          <p:nvPr/>
        </p:nvSpPr>
        <p:spPr>
          <a:xfrm>
            <a:off x="2339752" y="4729708"/>
            <a:ext cx="1728192" cy="378559"/>
          </a:xfrm>
          <a:prstGeom prst="wedgeRoundRectCallout">
            <a:avLst>
              <a:gd name="adj1" fmla="val -28876"/>
              <a:gd name="adj2" fmla="val -1203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문자열을 </a:t>
            </a:r>
            <a:r>
              <a:rPr lang="ko-KR" altLang="en-US" sz="1100" dirty="0" smtClean="0"/>
              <a:t>명령어 만듦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– </a:t>
            </a:r>
            <a:r>
              <a:rPr lang="ko-KR" altLang="en-US" sz="1100" dirty="0" smtClean="0"/>
              <a:t>행렬 변수로 적용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406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8" y="1057300"/>
            <a:ext cx="4947715" cy="4485809"/>
            <a:chOff x="462508" y="1057300"/>
            <a:chExt cx="5986736" cy="59706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08" y="3865612"/>
              <a:ext cx="5981700" cy="31623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" b="1803"/>
            <a:stretch/>
          </p:blipFill>
          <p:spPr>
            <a:xfrm>
              <a:off x="467544" y="1057300"/>
              <a:ext cx="5981700" cy="3105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3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191" y="0"/>
            <a:ext cx="8654999" cy="49379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5252"/>
            <a:ext cx="5659896" cy="43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7300"/>
            <a:ext cx="4791075" cy="412432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547660" y="1358654"/>
            <a:ext cx="4486096" cy="51060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사각형 설명선 5"/>
          <p:cNvSpPr/>
          <p:nvPr/>
        </p:nvSpPr>
        <p:spPr>
          <a:xfrm>
            <a:off x="611560" y="1561356"/>
            <a:ext cx="537477" cy="290880"/>
          </a:xfrm>
          <a:prstGeom prst="wedgeRoundRectCallout">
            <a:avLst>
              <a:gd name="adj1" fmla="val 130227"/>
              <a:gd name="adj2" fmla="val -117457"/>
              <a:gd name="adj3" fmla="val 16667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/>
              <a:t>원점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558860" y="1343914"/>
            <a:ext cx="4114861" cy="203750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/>
          <p:cNvSpPr/>
          <p:nvPr/>
        </p:nvSpPr>
        <p:spPr>
          <a:xfrm rot="4130785">
            <a:off x="2103074" y="1309532"/>
            <a:ext cx="630823" cy="496115"/>
          </a:xfrm>
          <a:prstGeom prst="arc">
            <a:avLst>
              <a:gd name="adj1" fmla="val 16348439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49384" y="15922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회전각</a:t>
            </a:r>
          </a:p>
        </p:txBody>
      </p:sp>
    </p:spTree>
    <p:extLst>
      <p:ext uri="{BB962C8B-B14F-4D97-AF65-F5344CB8AC3E}">
        <p14:creationId xmlns:p14="http://schemas.microsoft.com/office/powerpoint/2010/main" val="36873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64096"/>
            <a:ext cx="5659896" cy="285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842" y="3119592"/>
            <a:ext cx="5145360" cy="19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625" y="945180"/>
            <a:ext cx="2076450" cy="1200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3" y="703498"/>
            <a:ext cx="6199909" cy="46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5.6 </a:t>
            </a:r>
            <a:r>
              <a:rPr lang="ko-KR" altLang="en-US" dirty="0"/>
              <a:t>행렬 연산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0694"/>
            <a:ext cx="5708353" cy="19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</a:t>
            </a:r>
            <a:r>
              <a:rPr lang="en-US" altLang="ko-KR" dirty="0"/>
              <a:t>(Array) </a:t>
            </a:r>
            <a:r>
              <a:rPr lang="ko-KR" altLang="en-US" dirty="0"/>
              <a:t>처리 함수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04057"/>
            <a:ext cx="1844316" cy="1526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913284"/>
            <a:ext cx="1844316" cy="1526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13284"/>
            <a:ext cx="1844316" cy="1526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2504057"/>
            <a:ext cx="1844316" cy="1526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4081636"/>
            <a:ext cx="3676417" cy="1526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449" y="935505"/>
            <a:ext cx="1451686" cy="21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채널 개념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3" y="1057300"/>
            <a:ext cx="5002483" cy="39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1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채널 관련 함수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85292"/>
            <a:ext cx="68484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채널 처리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20" y="481236"/>
            <a:ext cx="5659896" cy="5085248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860032" y="3385002"/>
            <a:ext cx="1428258" cy="312859"/>
          </a:xfrm>
          <a:prstGeom prst="wedgeRoundRectCallout">
            <a:avLst>
              <a:gd name="adj1" fmla="val -81108"/>
              <a:gd name="adj2" fmla="val -88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행렬의 형태 확인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321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3961</TotalTime>
  <Words>521</Words>
  <Application>Microsoft Office PowerPoint</Application>
  <PresentationFormat>화면 슬라이드 쇼(16:10)</PresentationFormat>
  <Paragraphs>168</Paragraphs>
  <Slides>55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HY중고딕</vt:lpstr>
      <vt:lpstr>맑은 고딕</vt:lpstr>
      <vt:lpstr>휴먼엑스포</vt:lpstr>
      <vt:lpstr>Arial</vt:lpstr>
      <vt:lpstr>Times New Roman</vt:lpstr>
      <vt:lpstr>Tw Cen MT</vt:lpstr>
      <vt:lpstr>Wingdings</vt:lpstr>
      <vt:lpstr>물방울</vt:lpstr>
      <vt:lpstr>CHAPTER 05 </vt:lpstr>
      <vt:lpstr>contents</vt:lpstr>
      <vt:lpstr>5.1 기본 배열(Array) 처리 함수</vt:lpstr>
      <vt:lpstr>5.1 기본 배열(Array) 처리 함수</vt:lpstr>
      <vt:lpstr>5.1 기본 배열(Array) 처리 함수</vt:lpstr>
      <vt:lpstr>5.1 기본 배열(Array)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5.2 채널 처리 함수</vt:lpstr>
      <vt:lpstr>5.3 산술 연산 함수</vt:lpstr>
      <vt:lpstr>5.3.1 사칙 연산</vt:lpstr>
      <vt:lpstr>5.3.1 사칙 연산</vt:lpstr>
      <vt:lpstr>5.3.1 사칙 연산</vt:lpstr>
      <vt:lpstr>5.3.2 지수, 로그, 제곱근 관련 함수</vt:lpstr>
      <vt:lpstr>5.3.2 지수, 로그, 제곱근 관련 함수</vt:lpstr>
      <vt:lpstr>5.3.2 지수, 로그, 제곱근 관련 함수</vt:lpstr>
      <vt:lpstr>5.3.2 지수, 로그, 제곱근 관련 함수</vt:lpstr>
      <vt:lpstr>5.3.2 지수, 로그, 제곱근 관련 함수</vt:lpstr>
      <vt:lpstr>5.3.3 논리(비트) 연산 함수</vt:lpstr>
      <vt:lpstr>5.3.3 논리(비트) 연산 함수</vt:lpstr>
      <vt:lpstr>5.3.3 논리(비트) 연산 함수</vt:lpstr>
      <vt:lpstr>5.3.3 논리(비트) 연산 함수</vt:lpstr>
      <vt:lpstr>PowerPoint 프레젠테이션</vt:lpstr>
      <vt:lpstr>5.4 원소의 절댓값 연산</vt:lpstr>
      <vt:lpstr>5.4 원소의 절댓값 연산</vt:lpstr>
      <vt:lpstr>5.4 원소의 절댓값 연산</vt:lpstr>
      <vt:lpstr>5.4.1 원소의 최솟값과 최댓값</vt:lpstr>
      <vt:lpstr>5.4.1 원소의 최솟값과 최댓값</vt:lpstr>
      <vt:lpstr>5.4.1 원소의 최솟값과 최댓값</vt:lpstr>
      <vt:lpstr>5.4.1 원소의 최솟값과 최댓값</vt:lpstr>
      <vt:lpstr>5.4.1 원소의 최솟값과 최댓값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5.5 통계 관련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  <vt:lpstr>5.6 행렬 연산 함수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LEE JOHN</cp:lastModifiedBy>
  <cp:revision>751</cp:revision>
  <dcterms:created xsi:type="dcterms:W3CDTF">2017-02-21T08:17:22Z</dcterms:created>
  <dcterms:modified xsi:type="dcterms:W3CDTF">2020-11-16T11:10:19Z</dcterms:modified>
</cp:coreProperties>
</file>